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61" r:id="rId3"/>
    <p:sldId id="263" r:id="rId4"/>
    <p:sldId id="264" r:id="rId5"/>
    <p:sldId id="256" r:id="rId6"/>
    <p:sldId id="257" r:id="rId7"/>
    <p:sldId id="258" r:id="rId8"/>
    <p:sldId id="259" r:id="rId9"/>
    <p:sldId id="260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69" autoAdjust="0"/>
    <p:restoredTop sz="94660"/>
  </p:normalViewPr>
  <p:slideViewPr>
    <p:cSldViewPr>
      <p:cViewPr varScale="1">
        <p:scale>
          <a:sx n="68" d="100"/>
          <a:sy n="68" d="100"/>
        </p:scale>
        <p:origin x="16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0875" y="647700"/>
            <a:ext cx="2762250" cy="5562600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179512" y="307677"/>
            <a:ext cx="309634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>
                <a:solidFill>
                  <a:srgbClr val="C00000"/>
                </a:solidFill>
              </a:rPr>
              <a:t>1 person rolled a di 50 times and recorded their rolls.</a:t>
            </a:r>
          </a:p>
          <a:p>
            <a:endParaRPr lang="en-IE" sz="3000" dirty="0">
              <a:solidFill>
                <a:srgbClr val="C00000"/>
              </a:solidFill>
            </a:endParaRPr>
          </a:p>
          <a:p>
            <a:endParaRPr lang="en-IE" sz="3000" dirty="0">
              <a:solidFill>
                <a:srgbClr val="C00000"/>
              </a:solidFill>
            </a:endParaRPr>
          </a:p>
          <a:p>
            <a:endParaRPr lang="en-IE" sz="2400" dirty="0">
              <a:solidFill>
                <a:srgbClr val="C00000"/>
              </a:solidFill>
            </a:endParaRPr>
          </a:p>
          <a:p>
            <a:endParaRPr lang="en-IE" sz="2400" dirty="0">
              <a:solidFill>
                <a:srgbClr val="C00000"/>
              </a:solidFill>
            </a:endParaRPr>
          </a:p>
          <a:p>
            <a:endParaRPr lang="en-IE" sz="2400" dirty="0">
              <a:solidFill>
                <a:srgbClr val="C00000"/>
              </a:solidFill>
            </a:endParaRPr>
          </a:p>
          <a:p>
            <a:endParaRPr lang="en-IE" sz="2400" dirty="0">
              <a:solidFill>
                <a:srgbClr val="C00000"/>
              </a:solidFill>
            </a:endParaRP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2400" dirty="0">
                <a:solidFill>
                  <a:srgbClr val="C00000"/>
                </a:solidFill>
              </a:rPr>
              <a:t>Find the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Min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Max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Range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Mean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Standard Deviation</a:t>
            </a:r>
          </a:p>
          <a:p>
            <a:r>
              <a:rPr lang="en-IE" sz="2400" dirty="0">
                <a:solidFill>
                  <a:srgbClr val="C00000"/>
                </a:solidFill>
              </a:rPr>
              <a:t> from the calculator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584736306"/>
              </p:ext>
            </p:extLst>
          </p:nvPr>
        </p:nvGraphicFramePr>
        <p:xfrm>
          <a:off x="323528" y="1553200"/>
          <a:ext cx="2471936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35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5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7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13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11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7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559CAD28-5E03-4349-84F3-70A19E01649A}" type="datetimeFigureOut">
              <a:rPr lang="en-IE" smtClean="0"/>
              <a:t>06/07/2016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39BC1544-9B10-4B88-A3EE-CD66657E9B13}" type="slidenum">
              <a:rPr lang="en-IE" smtClean="0"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hyperlink" Target="PowerPoints/Using%20Table%20Mode%20to%20find%20the%20coordinates%20for%20a%20function.pptx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24.png"/><Relationship Id="rId5" Type="http://schemas.openxmlformats.org/officeDocument/2006/relationships/image" Target="../media/image6.png"/><Relationship Id="rId10" Type="http://schemas.openxmlformats.org/officeDocument/2006/relationships/image" Target="../media/image23.png"/><Relationship Id="rId4" Type="http://schemas.openxmlformats.org/officeDocument/2006/relationships/image" Target="../media/image19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7.png"/><Relationship Id="rId7" Type="http://schemas.openxmlformats.org/officeDocument/2006/relationships/image" Target="../media/image3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1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11" Type="http://schemas.openxmlformats.org/officeDocument/2006/relationships/image" Target="../media/image39.png"/><Relationship Id="rId5" Type="http://schemas.openxmlformats.org/officeDocument/2006/relationships/image" Target="../media/image34.png"/><Relationship Id="rId10" Type="http://schemas.openxmlformats.org/officeDocument/2006/relationships/image" Target="../media/image38.png"/><Relationship Id="rId4" Type="http://schemas.openxmlformats.org/officeDocument/2006/relationships/image" Target="../media/image33.png"/><Relationship Id="rId9" Type="http://schemas.openxmlformats.org/officeDocument/2006/relationships/image" Target="../media/image30.png"/><Relationship Id="rId1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2790"/>
            <a:ext cx="8229600" cy="3226370"/>
          </a:xfrm>
        </p:spPr>
        <p:txBody>
          <a:bodyPr>
            <a:normAutofit/>
          </a:bodyPr>
          <a:lstStyle/>
          <a:p>
            <a:r>
              <a:rPr lang="en-IE" sz="6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Finding Statistics  from </a:t>
            </a:r>
            <a:r>
              <a:rPr lang="en-IE" sz="6000" b="1" i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 </a:t>
            </a:r>
            <a:br>
              <a:rPr lang="en-IE" sz="6000" b="1" i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E" sz="6000" b="1" i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frequency </a:t>
            </a:r>
            <a:r>
              <a:rPr lang="en-IE" sz="6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table</a:t>
            </a:r>
          </a:p>
        </p:txBody>
      </p:sp>
    </p:spTree>
    <p:extLst>
      <p:ext uri="{BB962C8B-B14F-4D97-AF65-F5344CB8AC3E}">
        <p14:creationId xmlns:p14="http://schemas.microsoft.com/office/powerpoint/2010/main" val="1057307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4478" y="457622"/>
            <a:ext cx="874669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b="1" dirty="0" err="1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1 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The frequency table of the monthly salaries of 20 people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 is shown below.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endParaRPr kumimoji="0" lang="en-US" sz="2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a) Calculate the mean of the salaries of the 20 people. </a:t>
            </a: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b) Calculate the standard deviation of the salaries of the 20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   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 people.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88538"/>
              </p:ext>
            </p:extLst>
          </p:nvPr>
        </p:nvGraphicFramePr>
        <p:xfrm>
          <a:off x="2411760" y="1268760"/>
          <a:ext cx="4114800" cy="259080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 dirty="0">
                          <a:solidFill>
                            <a:srgbClr val="C00000"/>
                          </a:solidFill>
                        </a:rPr>
                        <a:t>salary(in </a:t>
                      </a:r>
                      <a:r>
                        <a:rPr lang="en-IE" sz="2800" b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a:t>€</a:t>
                      </a:r>
                      <a:r>
                        <a:rPr lang="en-IE" sz="2800" b="1" dirty="0">
                          <a:solidFill>
                            <a:srgbClr val="C00000"/>
                          </a:solidFill>
                        </a:rPr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frequency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 dirty="0">
                          <a:solidFill>
                            <a:srgbClr val="C00000"/>
                          </a:solidFill>
                        </a:rPr>
                        <a:t>3500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4000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4200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4300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294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520" y="144497"/>
            <a:ext cx="8922635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err="1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2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. 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following table shows the grouped data,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in classes, for the heights of 50 people. </a:t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a) Calculate the mean of the salaries of the 20 people. </a:t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b) Calculate the standard deviation of the salaries of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the 20 people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0676826"/>
                  </p:ext>
                </p:extLst>
              </p:nvPr>
            </p:nvGraphicFramePr>
            <p:xfrm>
              <a:off x="1259632" y="1268760"/>
              <a:ext cx="6629400" cy="2926080"/>
            </p:xfrm>
            <a:graphic>
              <a:graphicData uri="http://schemas.openxmlformats.org/drawingml/2006/table">
                <a:tbl>
                  <a:tblPr/>
                  <a:tblGrid>
                    <a:gridCol w="33147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3147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height (in cm) - classes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frequency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120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 130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130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 140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140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 150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150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 160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10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160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 170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8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5928230"/>
                  </p:ext>
                </p:extLst>
              </p:nvPr>
            </p:nvGraphicFramePr>
            <p:xfrm>
              <a:off x="1259632" y="1268760"/>
              <a:ext cx="6629400" cy="2926080"/>
            </p:xfrm>
            <a:graphic>
              <a:graphicData uri="http://schemas.openxmlformats.org/drawingml/2006/table">
                <a:tbl>
                  <a:tblPr/>
                  <a:tblGrid>
                    <a:gridCol w="3314700"/>
                    <a:gridCol w="3314700"/>
                  </a:tblGrid>
                  <a:tr h="487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height (in cm) - classes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frequency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110000" r="-100000" b="-4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210000" r="-100000" b="-3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310000" r="-100000" b="-2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410000" r="-100000" b="-1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10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510000" r="-100000" b="-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8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76370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4544" y="-232966"/>
            <a:ext cx="7840223" cy="7694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E.g3.  C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onsider the following three data sets A, B and C. </a:t>
            </a: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A = {9,10,11,7,13} </a:t>
            </a: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B = {10,10,10,10,10}  </a:t>
            </a: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C = {1,1,10,19,19} </a:t>
            </a: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a) Calculate the mean of each data set. </a:t>
            </a: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b) Calculate the standard deviation of each data set. </a:t>
            </a: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c) Which set has the largest standard deviation? </a:t>
            </a: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d) Is it possible to answer question c) without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         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calculations of the standard deviation? </a:t>
            </a: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endParaRPr kumimoji="0" lang="en-US" sz="2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5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697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512" y="39970"/>
            <a:ext cx="8994642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 err="1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4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.A given data set has a mean μ and a standard deviation σ. </a:t>
            </a: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a) What are the new values of the mean and the standard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   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 deviation if the same constant k is added to each data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    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 value in the given set? Explain. </a:t>
            </a: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b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</a:b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b) What are the new values of the mean and the standard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   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 deviation if each data value of the set is multiplied by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   </a:t>
            </a:r>
            <a:r>
              <a:rPr kumimoji="0" lang="en-US" sz="2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 the same constant k? Explain.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err="1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5 </a:t>
            </a:r>
            <a:r>
              <a:rPr lang="en-IE" sz="2600" b="1" dirty="0">
                <a:solidFill>
                  <a:srgbClr val="C00000"/>
                </a:solidFill>
              </a:rPr>
              <a:t>If the standard deviation of a given data set is equal to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IE" sz="2600" b="1" dirty="0">
                <a:solidFill>
                  <a:srgbClr val="C00000"/>
                </a:solidFill>
              </a:rPr>
              <a:t>          zero, what can we say about the data values included in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IE" sz="2600" b="1" dirty="0">
                <a:solidFill>
                  <a:srgbClr val="C00000"/>
                </a:solidFill>
              </a:rPr>
              <a:t>          the given data set?</a:t>
            </a:r>
            <a:endParaRPr kumimoji="0" lang="en-US" sz="2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545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07677"/>
            <a:ext cx="309634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>
                <a:solidFill>
                  <a:srgbClr val="C00000"/>
                </a:solidFill>
              </a:rPr>
              <a:t>1 person rolled a di 50 times and recorded their rolls.</a:t>
            </a:r>
          </a:p>
          <a:p>
            <a:endParaRPr lang="en-IE" sz="3000" dirty="0">
              <a:solidFill>
                <a:srgbClr val="C00000"/>
              </a:solidFill>
            </a:endParaRPr>
          </a:p>
          <a:p>
            <a:endParaRPr lang="en-IE" sz="3000" dirty="0">
              <a:solidFill>
                <a:srgbClr val="C00000"/>
              </a:solidFill>
            </a:endParaRPr>
          </a:p>
          <a:p>
            <a:endParaRPr lang="en-IE" sz="2400" dirty="0">
              <a:solidFill>
                <a:srgbClr val="C00000"/>
              </a:solidFill>
            </a:endParaRPr>
          </a:p>
          <a:p>
            <a:endParaRPr lang="en-IE" sz="2400" dirty="0">
              <a:solidFill>
                <a:srgbClr val="C00000"/>
              </a:solidFill>
            </a:endParaRPr>
          </a:p>
          <a:p>
            <a:endParaRPr lang="en-IE" sz="2400" dirty="0">
              <a:solidFill>
                <a:srgbClr val="C00000"/>
              </a:solidFill>
            </a:endParaRPr>
          </a:p>
          <a:p>
            <a:endParaRPr lang="en-IE" sz="2400" dirty="0">
              <a:solidFill>
                <a:srgbClr val="C00000"/>
              </a:solidFill>
            </a:endParaRP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2400" dirty="0">
                <a:solidFill>
                  <a:srgbClr val="C00000"/>
                </a:solidFill>
              </a:rPr>
              <a:t>Find the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Min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Max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Range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Mean </a:t>
            </a:r>
          </a:p>
          <a:p>
            <a:pPr marL="514350" indent="-514350">
              <a:buAutoNum type="romanLcParenBoth"/>
            </a:pPr>
            <a:r>
              <a:rPr lang="en-IE" sz="2400" dirty="0">
                <a:solidFill>
                  <a:srgbClr val="C00000"/>
                </a:solidFill>
              </a:rPr>
              <a:t>Standard Deviation</a:t>
            </a:r>
          </a:p>
          <a:p>
            <a:r>
              <a:rPr lang="en-IE" sz="2400" dirty="0">
                <a:solidFill>
                  <a:srgbClr val="C00000"/>
                </a:solidFill>
              </a:rPr>
              <a:t> from the calculator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998512" y="2064919"/>
            <a:ext cx="2915816" cy="1885553"/>
            <a:chOff x="6012160" y="1866087"/>
            <a:chExt cx="2915816" cy="1885553"/>
          </a:xfrm>
        </p:grpSpPr>
        <p:sp>
          <p:nvSpPr>
            <p:cNvPr id="4" name="Line Callout 2 3"/>
            <p:cNvSpPr/>
            <p:nvPr/>
          </p:nvSpPr>
          <p:spPr>
            <a:xfrm>
              <a:off x="6012160" y="1866087"/>
              <a:ext cx="2915816" cy="1885553"/>
            </a:xfrm>
            <a:prstGeom prst="borderCallout2">
              <a:avLst>
                <a:gd name="adj1" fmla="val 99581"/>
                <a:gd name="adj2" fmla="val 1707"/>
                <a:gd name="adj3" fmla="val 120414"/>
                <a:gd name="adj4" fmla="val 1061"/>
                <a:gd name="adj5" fmla="val 120382"/>
                <a:gd name="adj6" fmla="val -43676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 algn="ctr"/>
              <a:r>
                <a:rPr lang="en-IE" dirty="0">
                  <a:solidFill>
                    <a:schemeClr val="bg1"/>
                  </a:solidFill>
                </a:rPr>
                <a:t> </a:t>
              </a:r>
              <a:r>
                <a: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We first need to make sure the calculator is </a:t>
              </a:r>
              <a:r>
                <a:rPr lang="en-IE" sz="2400" b="1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CL</a:t>
              </a:r>
              <a:r>
                <a:rPr lang="en-IE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ea</a:t>
              </a:r>
              <a:r>
                <a:rPr lang="en-IE" sz="2400" b="1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R</a:t>
              </a:r>
              <a:r>
                <a: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</a:p>
            <a:p>
              <a:pPr lvl="0" algn="ctr"/>
              <a:r>
                <a: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of all previous content</a:t>
              </a:r>
            </a:p>
            <a:p>
              <a:pPr algn="ctr"/>
              <a:endParaRPr lang="en-IE" dirty="0">
                <a:solidFill>
                  <a:schemeClr val="bg1"/>
                </a:solidFill>
              </a:endParaRPr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6193" y="3134488"/>
              <a:ext cx="104775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888" y="157202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452777"/>
              </p:ext>
            </p:extLst>
          </p:nvPr>
        </p:nvGraphicFramePr>
        <p:xfrm>
          <a:off x="323528" y="1553200"/>
          <a:ext cx="2471936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35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5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7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13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11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b="1" dirty="0">
                          <a:solidFill>
                            <a:srgbClr val="C00000"/>
                          </a:solidFill>
                        </a:rPr>
                        <a:t>7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01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5994821" y="726903"/>
            <a:ext cx="2915816" cy="4862337"/>
            <a:chOff x="5994821" y="620688"/>
            <a:chExt cx="2915816" cy="4862337"/>
          </a:xfrm>
        </p:grpSpPr>
        <p:grpSp>
          <p:nvGrpSpPr>
            <p:cNvPr id="4" name="Group 3"/>
            <p:cNvGrpSpPr/>
            <p:nvPr/>
          </p:nvGrpSpPr>
          <p:grpSpPr>
            <a:xfrm>
              <a:off x="5994821" y="620688"/>
              <a:ext cx="2915816" cy="4862337"/>
              <a:chOff x="5778797" y="2110686"/>
              <a:chExt cx="2915816" cy="4862337"/>
            </a:xfrm>
          </p:grpSpPr>
          <p:sp>
            <p:nvSpPr>
              <p:cNvPr id="5" name="Line Callout 2 4"/>
              <p:cNvSpPr/>
              <p:nvPr/>
            </p:nvSpPr>
            <p:spPr>
              <a:xfrm>
                <a:off x="5778797" y="2110686"/>
                <a:ext cx="2915816" cy="4862337"/>
              </a:xfrm>
              <a:prstGeom prst="borderCallout2">
                <a:avLst>
                  <a:gd name="adj1" fmla="val 67303"/>
                  <a:gd name="adj2" fmla="val 303"/>
                  <a:gd name="adj3" fmla="val 73970"/>
                  <a:gd name="adj4" fmla="val -4555"/>
                  <a:gd name="adj5" fmla="val 73938"/>
                  <a:gd name="adj6" fmla="val -44612"/>
                </a:avLst>
              </a:prstGeom>
              <a:solidFill>
                <a:srgbClr val="C00000"/>
              </a:solidFill>
              <a:ln w="76200">
                <a:solidFill>
                  <a:srgbClr val="FFFF0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lvl="0" algn="ctr"/>
                <a:r>
                  <a:rPr lang="en-IE" dirty="0">
                    <a:solidFill>
                      <a:schemeClr val="bg1"/>
                    </a:solidFill>
                  </a:rPr>
                  <a:t> </a:t>
                </a:r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We first need to make sure the calculator is </a:t>
                </a:r>
                <a:r>
                  <a:rPr lang="en-IE" sz="2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CL</a:t>
                </a:r>
                <a:r>
                  <a:rPr lang="en-IE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ea</a:t>
                </a:r>
                <a:r>
                  <a:rPr lang="en-IE" sz="24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R</a:t>
                </a:r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</a:p>
              <a:p>
                <a:pPr lvl="0" algn="ctr"/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of all previous content</a:t>
                </a: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3: All</a:t>
                </a: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Yes</a:t>
                </a: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lvl="0" algn="ctr"/>
                <a:r>
                  <a:rPr lang="en-IE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Reset All</a:t>
                </a:r>
              </a:p>
              <a:p>
                <a:pPr lvl="0" algn="ctr"/>
                <a:endParaRPr lang="en-IE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endParaRPr lang="en-IE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32240" y="3445991"/>
                <a:ext cx="104775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2735427"/>
              <a:ext cx="466725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3652446"/>
              <a:ext cx="485775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4349105"/>
              <a:ext cx="48577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8624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425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6257425" y="1572862"/>
            <a:ext cx="2886574" cy="2014512"/>
            <a:chOff x="6257425" y="1572862"/>
            <a:chExt cx="2886574" cy="2014512"/>
          </a:xfrm>
        </p:grpSpPr>
        <p:sp>
          <p:nvSpPr>
            <p:cNvPr id="2" name="Line Callout 2 1">
              <a:hlinkClick r:id="rId2" action="ppaction://hlinkpres?slideindex=1&amp;slidetitle="/>
            </p:cNvPr>
            <p:cNvSpPr/>
            <p:nvPr/>
          </p:nvSpPr>
          <p:spPr>
            <a:xfrm>
              <a:off x="6257425" y="1572862"/>
              <a:ext cx="2886574" cy="2014512"/>
            </a:xfrm>
            <a:prstGeom prst="borderCallout2">
              <a:avLst>
                <a:gd name="adj1" fmla="val -317"/>
                <a:gd name="adj2" fmla="val 338"/>
                <a:gd name="adj3" fmla="val 36512"/>
                <a:gd name="adj4" fmla="val -15848"/>
                <a:gd name="adj5" fmla="val 50276"/>
                <a:gd name="adj6" fmla="val -33828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/>
                <a:t>We need to SETUP the calculator to allow us to input </a:t>
              </a:r>
            </a:p>
            <a:p>
              <a:pPr algn="ctr"/>
              <a:r>
                <a:rPr lang="en-IE" dirty="0"/>
                <a:t>Stat with frequency ON</a:t>
              </a: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9600" y="2928367"/>
              <a:ext cx="2562225" cy="428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7863" y="157878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7863" y="157286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3967" y="157286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7863" y="157286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792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7202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Line Callout 2 6"/>
          <p:cNvSpPr/>
          <p:nvPr/>
        </p:nvSpPr>
        <p:spPr>
          <a:xfrm>
            <a:off x="6382971" y="1034477"/>
            <a:ext cx="2160240" cy="936104"/>
          </a:xfrm>
          <a:prstGeom prst="borderCallout2">
            <a:avLst>
              <a:gd name="adj1" fmla="val 27615"/>
              <a:gd name="adj2" fmla="val -5872"/>
              <a:gd name="adj3" fmla="val 42298"/>
              <a:gd name="adj4" fmla="val -29464"/>
              <a:gd name="adj5" fmla="val 60418"/>
              <a:gd name="adj6" fmla="val -48145"/>
            </a:avLst>
          </a:prstGeom>
          <a:solidFill>
            <a:srgbClr val="C00000"/>
          </a:solidFill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Statistical and Regression Calculations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382971" y="3396626"/>
            <a:ext cx="2160240" cy="1232786"/>
            <a:chOff x="6382971" y="3396626"/>
            <a:chExt cx="2160240" cy="1232786"/>
          </a:xfrm>
        </p:grpSpPr>
        <p:sp>
          <p:nvSpPr>
            <p:cNvPr id="6" name="Line Callout 2 5"/>
            <p:cNvSpPr/>
            <p:nvPr/>
          </p:nvSpPr>
          <p:spPr>
            <a:xfrm>
              <a:off x="6382971" y="3396626"/>
              <a:ext cx="2160240" cy="1232786"/>
            </a:xfrm>
            <a:prstGeom prst="borderCallout2">
              <a:avLst>
                <a:gd name="adj1" fmla="val 50241"/>
                <a:gd name="adj2" fmla="val -10302"/>
                <a:gd name="adj3" fmla="val 2544"/>
                <a:gd name="adj4" fmla="val -16667"/>
                <a:gd name="adj5" fmla="val -47625"/>
                <a:gd name="adj6" fmla="val -51288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dirty="0"/>
                <a:t>Put the calculator into STAT mode</a:t>
              </a:r>
            </a:p>
            <a:p>
              <a:pPr algn="ctr"/>
              <a:endParaRPr lang="en-IE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4453" y="4124169"/>
              <a:ext cx="105727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3341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5940152" y="404664"/>
            <a:ext cx="2974599" cy="6192688"/>
            <a:chOff x="6129191" y="404664"/>
            <a:chExt cx="3123329" cy="6192688"/>
          </a:xfrm>
        </p:grpSpPr>
        <p:grpSp>
          <p:nvGrpSpPr>
            <p:cNvPr id="6" name="Group 5"/>
            <p:cNvGrpSpPr/>
            <p:nvPr/>
          </p:nvGrpSpPr>
          <p:grpSpPr>
            <a:xfrm>
              <a:off x="6129191" y="404664"/>
              <a:ext cx="3123329" cy="6192688"/>
              <a:chOff x="6129191" y="404664"/>
              <a:chExt cx="3123329" cy="5038119"/>
            </a:xfrm>
          </p:grpSpPr>
          <p:sp>
            <p:nvSpPr>
              <p:cNvPr id="2" name="Line Callout 2 1"/>
              <p:cNvSpPr/>
              <p:nvPr/>
            </p:nvSpPr>
            <p:spPr>
              <a:xfrm>
                <a:off x="6129191" y="404664"/>
                <a:ext cx="3123329" cy="5038119"/>
              </a:xfrm>
              <a:prstGeom prst="borderCallout2">
                <a:avLst>
                  <a:gd name="adj1" fmla="val 26648"/>
                  <a:gd name="adj2" fmla="val -131"/>
                  <a:gd name="adj3" fmla="val 42272"/>
                  <a:gd name="adj4" fmla="val 106"/>
                  <a:gd name="adj5" fmla="val 55018"/>
                  <a:gd name="adj6" fmla="val 366"/>
                </a:avLst>
              </a:prstGeom>
              <a:solidFill>
                <a:srgbClr val="C00000"/>
              </a:solidFill>
              <a:ln w="76200">
                <a:solidFill>
                  <a:srgbClr val="FFFF00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IE" dirty="0"/>
                  <a:t>We only have 1 variable so Select</a:t>
                </a:r>
              </a:p>
              <a:p>
                <a:pPr algn="ctr"/>
                <a:r>
                  <a:rPr lang="en-IE" dirty="0"/>
                  <a:t> </a:t>
                </a:r>
              </a:p>
              <a:p>
                <a:pPr algn="ctr"/>
                <a:endParaRPr lang="en-IE" dirty="0"/>
              </a:p>
              <a:p>
                <a:pPr algn="ctr"/>
                <a:r>
                  <a:rPr lang="en-IE" dirty="0"/>
                  <a:t>Enter the number column first pressing </a:t>
                </a:r>
              </a:p>
              <a:p>
                <a:pPr algn="ctr"/>
                <a:endParaRPr lang="en-IE" dirty="0"/>
              </a:p>
              <a:p>
                <a:pPr algn="ctr"/>
                <a:endParaRPr lang="en-IE" sz="1050" dirty="0"/>
              </a:p>
              <a:p>
                <a:pPr algn="ctr"/>
                <a:r>
                  <a:rPr lang="en-IE" dirty="0"/>
                  <a:t> after each one.</a:t>
                </a:r>
              </a:p>
              <a:p>
                <a:pPr algn="ctr"/>
                <a:r>
                  <a:rPr lang="en-IE" sz="1400" dirty="0"/>
                  <a:t>(the frequency automatically sets to 1)</a:t>
                </a:r>
              </a:p>
              <a:p>
                <a:pPr algn="ctr"/>
                <a:r>
                  <a:rPr lang="en-IE" dirty="0"/>
                  <a:t>Go to the top of the next column</a:t>
                </a:r>
              </a:p>
              <a:p>
                <a:pPr algn="ctr"/>
                <a:endParaRPr lang="en-IE" dirty="0"/>
              </a:p>
              <a:p>
                <a:pPr algn="ctr"/>
                <a:endParaRPr lang="en-IE" dirty="0"/>
              </a:p>
              <a:p>
                <a:pPr algn="ctr"/>
                <a:r>
                  <a:rPr lang="en-IE" dirty="0"/>
                  <a:t>Enter each frequency pressing </a:t>
                </a:r>
              </a:p>
              <a:p>
                <a:pPr algn="ctr"/>
                <a:endParaRPr lang="en-IE" dirty="0"/>
              </a:p>
              <a:p>
                <a:pPr algn="ctr"/>
                <a:r>
                  <a:rPr lang="en-IE" dirty="0"/>
                  <a:t>After each one</a:t>
                </a:r>
              </a:p>
              <a:p>
                <a:pPr algn="ctr"/>
                <a:endParaRPr lang="en-IE" dirty="0"/>
              </a:p>
              <a:p>
                <a:pPr algn="ctr"/>
                <a:r>
                  <a:rPr lang="en-IE" dirty="0"/>
                  <a:t>Once they have all been entered press</a:t>
                </a:r>
              </a:p>
              <a:p>
                <a:pPr algn="ctr"/>
                <a:endParaRPr lang="en-IE" dirty="0"/>
              </a:p>
              <a:p>
                <a:pPr algn="ctr"/>
                <a:endParaRPr lang="en-IE" dirty="0"/>
              </a:p>
              <a:p>
                <a:pPr algn="ctr"/>
                <a:endParaRPr lang="en-IE" dirty="0"/>
              </a:p>
              <a:p>
                <a:pPr algn="ctr"/>
                <a:endParaRPr lang="en-IE" dirty="0"/>
              </a:p>
            </p:txBody>
          </p:sp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97464" y="931909"/>
                <a:ext cx="485775" cy="3714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3626" y="2130946"/>
              <a:ext cx="485775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7967" y="6077297"/>
              <a:ext cx="48577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0726" y="3561645"/>
            <a:ext cx="9334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9806" y="4653136"/>
            <a:ext cx="462643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0934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92044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80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228184" y="3199328"/>
            <a:ext cx="2315027" cy="1728192"/>
            <a:chOff x="6228184" y="3645024"/>
            <a:chExt cx="2315027" cy="1728192"/>
          </a:xfrm>
        </p:grpSpPr>
        <p:sp>
          <p:nvSpPr>
            <p:cNvPr id="7" name="Line Callout 2 6"/>
            <p:cNvSpPr/>
            <p:nvPr/>
          </p:nvSpPr>
          <p:spPr>
            <a:xfrm>
              <a:off x="6228184" y="3645024"/>
              <a:ext cx="2315027" cy="1728192"/>
            </a:xfrm>
            <a:prstGeom prst="borderCallout2">
              <a:avLst>
                <a:gd name="adj1" fmla="val 99581"/>
                <a:gd name="adj2" fmla="val 1707"/>
                <a:gd name="adj3" fmla="val 110812"/>
                <a:gd name="adj4" fmla="val -7832"/>
                <a:gd name="adj5" fmla="val 110781"/>
                <a:gd name="adj6" fmla="val -103588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/>
                <a:t>We now need to analyse the statistics we have input</a:t>
              </a:r>
            </a:p>
            <a:p>
              <a:pPr algn="ctr"/>
              <a:endParaRPr lang="en-IE" dirty="0"/>
            </a:p>
            <a:p>
              <a:pPr algn="ctr"/>
              <a:endParaRPr lang="en-IE" dirty="0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0397" y="4653136"/>
              <a:ext cx="9906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0180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307946"/>
            <a:ext cx="3008362" cy="63674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187624" y="647851"/>
            <a:ext cx="7763411" cy="3969700"/>
            <a:chOff x="1187624" y="387115"/>
            <a:chExt cx="7763411" cy="396970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3598" y="387115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0785" y="431960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1909217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5143" y="1772816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3651965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179512" y="6135687"/>
            <a:ext cx="87849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500" dirty="0">
                <a:solidFill>
                  <a:srgbClr val="C00000"/>
                </a:solidFill>
              </a:rPr>
              <a:t>Once you have chosen your required output  you need to press 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78713" y="6185544"/>
            <a:ext cx="4857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07504" y="521384"/>
            <a:ext cx="91450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827713" algn="l"/>
              </a:tabLst>
            </a:pPr>
            <a:r>
              <a:rPr lang="en-IE" sz="2400" dirty="0">
                <a:solidFill>
                  <a:srgbClr val="C00000"/>
                </a:solidFill>
              </a:rPr>
              <a:t>1: Type	2: Data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r>
              <a:rPr lang="en-IE" sz="2400" dirty="0">
                <a:solidFill>
                  <a:srgbClr val="C00000"/>
                </a:solidFill>
              </a:rPr>
              <a:t>change the type of data			         Edit the data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pPr>
              <a:tabLst>
                <a:tab pos="5827713" algn="l"/>
              </a:tabLst>
            </a:pPr>
            <a:r>
              <a:rPr lang="en-IE" sz="2400" dirty="0">
                <a:solidFill>
                  <a:srgbClr val="C00000"/>
                </a:solidFill>
              </a:rPr>
              <a:t>3:  Sum	4: </a:t>
            </a:r>
            <a:r>
              <a:rPr lang="en-IE" sz="2400" dirty="0" err="1">
                <a:solidFill>
                  <a:srgbClr val="C00000"/>
                </a:solidFill>
              </a:rPr>
              <a:t>Var</a:t>
            </a:r>
            <a:endParaRPr lang="en-IE" sz="2400" dirty="0">
              <a:solidFill>
                <a:srgbClr val="C00000"/>
              </a:solidFill>
            </a:endParaRPr>
          </a:p>
          <a:p>
            <a:pPr>
              <a:tabLst>
                <a:tab pos="5827713" algn="l"/>
              </a:tabLst>
            </a:pPr>
            <a:endParaRPr lang="en-IE" sz="2400" dirty="0">
              <a:solidFill>
                <a:srgbClr val="C00000"/>
              </a:solidFill>
            </a:endParaRPr>
          </a:p>
          <a:p>
            <a:pPr>
              <a:tabLst>
                <a:tab pos="5827713" algn="l"/>
              </a:tabLst>
            </a:pPr>
            <a:r>
              <a:rPr lang="en-IE" sz="2400" dirty="0">
                <a:solidFill>
                  <a:srgbClr val="C00000"/>
                </a:solidFill>
              </a:rPr>
              <a:t>	1: How many terms</a:t>
            </a:r>
          </a:p>
          <a:p>
            <a:pPr>
              <a:tabLst>
                <a:tab pos="5827713" algn="l"/>
              </a:tabLst>
            </a:pPr>
            <a:r>
              <a:rPr lang="en-IE" sz="2400" dirty="0">
                <a:solidFill>
                  <a:srgbClr val="C00000"/>
                </a:solidFill>
              </a:rPr>
              <a:t>	2: Mean of data</a:t>
            </a:r>
          </a:p>
          <a:p>
            <a:pPr>
              <a:tabLst>
                <a:tab pos="5827713" algn="l"/>
              </a:tabLst>
            </a:pPr>
            <a:r>
              <a:rPr lang="en-IE" sz="2400" dirty="0">
                <a:solidFill>
                  <a:srgbClr val="C00000"/>
                </a:solidFill>
              </a:rPr>
              <a:t>5: Min and max of x	3: Population Standard  	     Deviation</a:t>
            </a:r>
          </a:p>
          <a:p>
            <a:pPr>
              <a:tabLst>
                <a:tab pos="5827713" algn="l"/>
              </a:tabLst>
            </a:pPr>
            <a:r>
              <a:rPr lang="en-IE" sz="2400" dirty="0">
                <a:solidFill>
                  <a:srgbClr val="C00000"/>
                </a:solidFill>
              </a:rPr>
              <a:t>	4: Sample Standard 	     Deviation</a:t>
            </a:r>
          </a:p>
          <a:p>
            <a:endParaRPr lang="en-IE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867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Line Callout 2 4"/>
          <p:cNvSpPr/>
          <p:nvPr/>
        </p:nvSpPr>
        <p:spPr>
          <a:xfrm>
            <a:off x="5988632" y="404664"/>
            <a:ext cx="2952328" cy="5472608"/>
          </a:xfrm>
          <a:prstGeom prst="borderCallout2">
            <a:avLst>
              <a:gd name="adj1" fmla="val 99581"/>
              <a:gd name="adj2" fmla="val 1707"/>
              <a:gd name="adj3" fmla="val 85126"/>
              <a:gd name="adj4" fmla="val -5058"/>
              <a:gd name="adj5" fmla="val 85593"/>
              <a:gd name="adj6" fmla="val -69842"/>
            </a:avLst>
          </a:prstGeom>
          <a:solidFill>
            <a:srgbClr val="C00000"/>
          </a:solidFill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IE" sz="2000" dirty="0">
                <a:solidFill>
                  <a:schemeClr val="bg1"/>
                </a:solidFill>
              </a:rPr>
              <a:t>(</a:t>
            </a:r>
            <a:r>
              <a:rPr lang="en-IE" sz="2000" dirty="0" err="1">
                <a:solidFill>
                  <a:schemeClr val="bg1"/>
                </a:solidFill>
              </a:rPr>
              <a:t>i</a:t>
            </a:r>
            <a:r>
              <a:rPr lang="en-IE" sz="2000" dirty="0">
                <a:solidFill>
                  <a:schemeClr val="bg1"/>
                </a:solidFill>
              </a:rPr>
              <a:t>)  Min </a:t>
            </a:r>
            <a:endParaRPr lang="en-IE" sz="2400" dirty="0">
              <a:solidFill>
                <a:schemeClr val="bg1"/>
              </a:solidFill>
            </a:endParaRPr>
          </a:p>
          <a:p>
            <a:endParaRPr lang="en-IE" sz="2800" dirty="0">
              <a:solidFill>
                <a:schemeClr val="bg1"/>
              </a:solidFill>
            </a:endParaRPr>
          </a:p>
          <a:p>
            <a:r>
              <a:rPr lang="en-IE" sz="2400" dirty="0">
                <a:solidFill>
                  <a:schemeClr val="bg1"/>
                </a:solidFill>
              </a:rPr>
              <a:t>	</a:t>
            </a:r>
            <a:r>
              <a:rPr lang="en-IE" sz="2000" dirty="0">
                <a:solidFill>
                  <a:schemeClr val="bg1"/>
                </a:solidFill>
              </a:rPr>
              <a:t>= 0</a:t>
            </a:r>
          </a:p>
          <a:p>
            <a:r>
              <a:rPr lang="en-IE" sz="2000" dirty="0">
                <a:solidFill>
                  <a:schemeClr val="bg1"/>
                </a:solidFill>
              </a:rPr>
              <a:t>(ii)  Max</a:t>
            </a:r>
          </a:p>
          <a:p>
            <a:pPr marL="514350" indent="-514350">
              <a:buAutoNum type="romanLcParenBoth"/>
            </a:pPr>
            <a:endParaRPr lang="en-IE" sz="2000" dirty="0">
              <a:solidFill>
                <a:schemeClr val="bg1"/>
              </a:solidFill>
            </a:endParaRPr>
          </a:p>
          <a:p>
            <a:pPr marL="514350" indent="-514350">
              <a:buAutoNum type="romanLcParenBoth"/>
            </a:pPr>
            <a:endParaRPr lang="en-IE" sz="600" dirty="0">
              <a:solidFill>
                <a:schemeClr val="bg1"/>
              </a:solidFill>
            </a:endParaRPr>
          </a:p>
          <a:p>
            <a:pPr lvl="1"/>
            <a:r>
              <a:rPr lang="en-IE" sz="2000" dirty="0">
                <a:solidFill>
                  <a:schemeClr val="bg1"/>
                </a:solidFill>
              </a:rPr>
              <a:t>	= 6</a:t>
            </a:r>
          </a:p>
          <a:p>
            <a:pPr marL="400050" indent="-400050">
              <a:buAutoNum type="romanLcParenBoth" startAt="3"/>
            </a:pPr>
            <a:r>
              <a:rPr lang="en-IE" sz="2000" dirty="0">
                <a:solidFill>
                  <a:schemeClr val="bg1"/>
                </a:solidFill>
              </a:rPr>
              <a:t>Range</a:t>
            </a:r>
          </a:p>
          <a:p>
            <a:r>
              <a:rPr lang="en-IE" sz="2000" dirty="0">
                <a:solidFill>
                  <a:schemeClr val="bg1"/>
                </a:solidFill>
              </a:rPr>
              <a:t>	=  6 – 0</a:t>
            </a:r>
          </a:p>
          <a:p>
            <a:r>
              <a:rPr lang="en-IE" sz="2000" dirty="0">
                <a:solidFill>
                  <a:schemeClr val="bg1"/>
                </a:solidFill>
              </a:rPr>
              <a:t>	= 6</a:t>
            </a:r>
          </a:p>
          <a:p>
            <a:pPr marL="400050" indent="-400050">
              <a:buAutoNum type="romanLcParenBoth" startAt="4"/>
            </a:pPr>
            <a:r>
              <a:rPr lang="en-IE" sz="2000" dirty="0">
                <a:solidFill>
                  <a:schemeClr val="bg1"/>
                </a:solidFill>
              </a:rPr>
              <a:t>Mean</a:t>
            </a:r>
          </a:p>
          <a:p>
            <a:pPr marL="400050" indent="-400050">
              <a:buAutoNum type="romanLcParenBoth" startAt="4"/>
            </a:pPr>
            <a:endParaRPr lang="en-IE" sz="2000" dirty="0">
              <a:solidFill>
                <a:schemeClr val="bg1"/>
              </a:solidFill>
            </a:endParaRPr>
          </a:p>
          <a:p>
            <a:pPr marL="400050" indent="-400050">
              <a:buAutoNum type="romanLcParenBoth" startAt="4"/>
            </a:pPr>
            <a:endParaRPr lang="en-IE" sz="800" dirty="0">
              <a:solidFill>
                <a:schemeClr val="bg1"/>
              </a:solidFill>
            </a:endParaRPr>
          </a:p>
          <a:p>
            <a:pPr lvl="1"/>
            <a:r>
              <a:rPr lang="en-IE" sz="2000" dirty="0">
                <a:solidFill>
                  <a:schemeClr val="bg1"/>
                </a:solidFill>
              </a:rPr>
              <a:t>	</a:t>
            </a:r>
            <a:r>
              <a:rPr lang="en-IE" sz="2000">
                <a:solidFill>
                  <a:schemeClr val="bg1"/>
                </a:solidFill>
              </a:rPr>
              <a:t>= 3.48</a:t>
            </a:r>
            <a:endParaRPr lang="en-IE" sz="2000" dirty="0">
              <a:solidFill>
                <a:schemeClr val="bg1"/>
              </a:solidFill>
            </a:endParaRPr>
          </a:p>
          <a:p>
            <a:pPr marL="514350" indent="-514350">
              <a:buAutoNum type="romanLcParenBoth"/>
            </a:pPr>
            <a:r>
              <a:rPr lang="en-IE" sz="2000" dirty="0">
                <a:solidFill>
                  <a:schemeClr val="bg1"/>
                </a:solidFill>
              </a:rPr>
              <a:t>Standard Deviation</a:t>
            </a:r>
          </a:p>
          <a:p>
            <a:pPr marL="514350" indent="-514350">
              <a:buAutoNum type="romanLcParenBoth"/>
            </a:pPr>
            <a:endParaRPr lang="en-IE" sz="2000" dirty="0">
              <a:solidFill>
                <a:schemeClr val="bg1"/>
              </a:solidFill>
            </a:endParaRPr>
          </a:p>
          <a:p>
            <a:pPr marL="514350" indent="-514350">
              <a:buAutoNum type="romanLcParenBoth"/>
            </a:pPr>
            <a:endParaRPr lang="en-IE" sz="1600" dirty="0">
              <a:solidFill>
                <a:schemeClr val="bg1"/>
              </a:solidFill>
            </a:endParaRPr>
          </a:p>
          <a:p>
            <a:r>
              <a:rPr lang="en-IE" sz="2000" dirty="0">
                <a:solidFill>
                  <a:schemeClr val="bg1"/>
                </a:solidFill>
              </a:rPr>
              <a:t>	=  1.66</a:t>
            </a:r>
          </a:p>
          <a:p>
            <a:endParaRPr lang="en-IE" sz="2000" dirty="0">
              <a:solidFill>
                <a:schemeClr val="bg1"/>
              </a:solidFill>
            </a:endParaRPr>
          </a:p>
          <a:p>
            <a:endParaRPr lang="en-IE" sz="2000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8707" y="836712"/>
            <a:ext cx="23717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55096" y="1880642"/>
            <a:ext cx="2819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28046" y="3787237"/>
            <a:ext cx="285750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9862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9862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6638" y="1550143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54030" y="4869160"/>
            <a:ext cx="28384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00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1675" y="15567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6638" y="1558343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411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126</TotalTime>
  <Words>298</Words>
  <Application>Microsoft Office PowerPoint</Application>
  <PresentationFormat>On-screen Show (4:3)</PresentationFormat>
  <Paragraphs>147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Century Gothic</vt:lpstr>
      <vt:lpstr>Tahoma</vt:lpstr>
      <vt:lpstr>Trebuchet MS</vt:lpstr>
      <vt:lpstr>Theme1</vt:lpstr>
      <vt:lpstr>Finding Statistics  from a  frequency 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shane molloy</cp:lastModifiedBy>
  <cp:revision>19</cp:revision>
  <dcterms:created xsi:type="dcterms:W3CDTF">2012-04-04T14:45:01Z</dcterms:created>
  <dcterms:modified xsi:type="dcterms:W3CDTF">2016-07-06T13:43:08Z</dcterms:modified>
</cp:coreProperties>
</file>